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33" r:id="rId1"/>
  </p:sldMasterIdLst>
  <p:sldIdLst>
    <p:sldId id="256" r:id="rId2"/>
    <p:sldId id="275" r:id="rId3"/>
    <p:sldId id="268" r:id="rId4"/>
    <p:sldId id="276" r:id="rId5"/>
    <p:sldId id="277" r:id="rId6"/>
    <p:sldId id="278" r:id="rId7"/>
    <p:sldId id="257" r:id="rId8"/>
    <p:sldId id="259" r:id="rId9"/>
    <p:sldId id="261" r:id="rId10"/>
    <p:sldId id="260" r:id="rId11"/>
    <p:sldId id="282" r:id="rId12"/>
    <p:sldId id="262" r:id="rId13"/>
    <p:sldId id="280" r:id="rId14"/>
    <p:sldId id="281" r:id="rId15"/>
    <p:sldId id="284" r:id="rId16"/>
    <p:sldId id="271" r:id="rId17"/>
    <p:sldId id="286" r:id="rId18"/>
    <p:sldId id="287" r:id="rId19"/>
    <p:sldId id="288" r:id="rId20"/>
    <p:sldId id="289" r:id="rId21"/>
    <p:sldId id="290" r:id="rId22"/>
    <p:sldId id="291" r:id="rId23"/>
    <p:sldId id="298" r:id="rId24"/>
    <p:sldId id="292" r:id="rId25"/>
    <p:sldId id="293" r:id="rId26"/>
    <p:sldId id="294" r:id="rId27"/>
    <p:sldId id="295" r:id="rId28"/>
    <p:sldId id="296" r:id="rId29"/>
    <p:sldId id="297" r:id="rId30"/>
    <p:sldId id="285" r:id="rId31"/>
    <p:sldId id="272" r:id="rId32"/>
    <p:sldId id="279" r:id="rId3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10" autoAdjust="0"/>
    <p:restoredTop sz="94660"/>
  </p:normalViewPr>
  <p:slideViewPr>
    <p:cSldViewPr>
      <p:cViewPr>
        <p:scale>
          <a:sx n="75" d="100"/>
          <a:sy n="75" d="100"/>
        </p:scale>
        <p:origin x="1627" y="461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42416" y="2514601"/>
            <a:ext cx="6600451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42416" y="4777380"/>
            <a:ext cx="6600451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85977-EC2C-4740-BF5C-E95086B244EB}" type="datetimeFigureOut">
              <a:rPr lang="en-IN" smtClean="0"/>
              <a:pPr/>
              <a:t>19-04-2022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8"/>
          <p:cNvSpPr/>
          <p:nvPr/>
        </p:nvSpPr>
        <p:spPr bwMode="auto">
          <a:xfrm>
            <a:off x="-31719" y="4321158"/>
            <a:ext cx="1395473" cy="781781"/>
          </a:xfrm>
          <a:custGeom>
            <a:avLst/>
            <a:gdLst/>
            <a:ahLst/>
            <a:cxnLst/>
            <a:rect l="l" t="t" r="r" b="b"/>
            <a:pathLst>
              <a:path w="8042" h="10000">
                <a:moveTo>
                  <a:pt x="5799" y="10000"/>
                </a:moveTo>
                <a:cubicBezTo>
                  <a:pt x="5880" y="10000"/>
                  <a:pt x="5934" y="9940"/>
                  <a:pt x="5961" y="9880"/>
                </a:cubicBezTo>
                <a:cubicBezTo>
                  <a:pt x="5961" y="9820"/>
                  <a:pt x="5988" y="9820"/>
                  <a:pt x="5988" y="9820"/>
                </a:cubicBezTo>
                <a:lnTo>
                  <a:pt x="8042" y="5260"/>
                </a:lnTo>
                <a:cubicBezTo>
                  <a:pt x="8096" y="5140"/>
                  <a:pt x="8096" y="4901"/>
                  <a:pt x="8042" y="4721"/>
                </a:cubicBezTo>
                <a:lnTo>
                  <a:pt x="5988" y="221"/>
                </a:lnTo>
                <a:cubicBezTo>
                  <a:pt x="5988" y="160"/>
                  <a:pt x="5961" y="160"/>
                  <a:pt x="5961" y="160"/>
                </a:cubicBezTo>
                <a:cubicBezTo>
                  <a:pt x="5934" y="101"/>
                  <a:pt x="5880" y="41"/>
                  <a:pt x="5799" y="41"/>
                </a:cubicBezTo>
                <a:lnTo>
                  <a:pt x="18" y="0"/>
                </a:lnTo>
                <a:cubicBezTo>
                  <a:pt x="12" y="3330"/>
                  <a:pt x="6" y="6661"/>
                  <a:pt x="0" y="9991"/>
                </a:cubicBezTo>
                <a:lnTo>
                  <a:pt x="5799" y="10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23334" y="4529541"/>
            <a:ext cx="584978" cy="365125"/>
          </a:xfrm>
        </p:spPr>
        <p:txBody>
          <a:bodyPr/>
          <a:lstStyle/>
          <a:p>
            <a:fld id="{5AD9E686-0068-44A2-AAA8-9DCF4FBA5ADA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303264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609600"/>
            <a:ext cx="6591985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2415" y="4354046"/>
            <a:ext cx="6591985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85977-EC2C-4740-BF5C-E95086B244EB}" type="datetimeFigureOut">
              <a:rPr lang="en-IN" smtClean="0"/>
              <a:pPr/>
              <a:t>19-04-2022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3166527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3244140"/>
            <a:ext cx="584978" cy="365125"/>
          </a:xfrm>
        </p:spPr>
        <p:txBody>
          <a:bodyPr/>
          <a:lstStyle/>
          <a:p>
            <a:fld id="{5AD9E686-0068-44A2-AAA8-9DCF4FBA5ADA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373924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88123" y="609600"/>
            <a:ext cx="6109587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15972" y="3505200"/>
            <a:ext cx="5653888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2415" y="4354046"/>
            <a:ext cx="6591985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85977-EC2C-4740-BF5C-E95086B244EB}" type="datetimeFigureOut">
              <a:rPr lang="en-IN" smtClean="0"/>
              <a:pPr/>
              <a:t>19-04-2022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9" name="Freeform 11"/>
          <p:cNvSpPr/>
          <p:nvPr/>
        </p:nvSpPr>
        <p:spPr bwMode="auto">
          <a:xfrm flipV="1">
            <a:off x="58" y="3166527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3244140"/>
            <a:ext cx="584978" cy="365125"/>
          </a:xfrm>
        </p:spPr>
        <p:txBody>
          <a:bodyPr/>
          <a:lstStyle/>
          <a:p>
            <a:fld id="{5AD9E686-0068-44A2-AAA8-9DCF4FBA5ADA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14" name="TextBox 13"/>
          <p:cNvSpPr txBox="1"/>
          <p:nvPr/>
        </p:nvSpPr>
        <p:spPr>
          <a:xfrm>
            <a:off x="1808316" y="648005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169533" y="290530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834529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2438401"/>
            <a:ext cx="6591985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5181600"/>
            <a:ext cx="6591985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85977-EC2C-4740-BF5C-E95086B244EB}" type="datetimeFigureOut">
              <a:rPr lang="en-IN" smtClean="0"/>
              <a:pPr/>
              <a:t>19-04-2022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58" y="4910660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11228" y="4983088"/>
            <a:ext cx="584978" cy="365125"/>
          </a:xfrm>
        </p:spPr>
        <p:txBody>
          <a:bodyPr/>
          <a:lstStyle/>
          <a:p>
            <a:fld id="{5AD9E686-0068-44A2-AAA8-9DCF4FBA5ADA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055841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2188123" y="609600"/>
            <a:ext cx="6109587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942415" y="4343400"/>
            <a:ext cx="6688292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5181600"/>
            <a:ext cx="6688292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85977-EC2C-4740-BF5C-E95086B244EB}" type="datetimeFigureOut">
              <a:rPr lang="en-IN" smtClean="0"/>
              <a:pPr/>
              <a:t>19-04-2022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20" name="Freeform 11"/>
          <p:cNvSpPr/>
          <p:nvPr/>
        </p:nvSpPr>
        <p:spPr bwMode="auto">
          <a:xfrm flipV="1">
            <a:off x="58" y="4910660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11228" y="4983088"/>
            <a:ext cx="584978" cy="365125"/>
          </a:xfrm>
        </p:spPr>
        <p:txBody>
          <a:bodyPr/>
          <a:lstStyle/>
          <a:p>
            <a:fld id="{5AD9E686-0068-44A2-AAA8-9DCF4FBA5ADA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11" name="TextBox 10"/>
          <p:cNvSpPr txBox="1"/>
          <p:nvPr/>
        </p:nvSpPr>
        <p:spPr>
          <a:xfrm>
            <a:off x="1808316" y="648005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169533" y="290530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523012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6" y="627407"/>
            <a:ext cx="6591984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942415" y="4343400"/>
            <a:ext cx="6591985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5181600"/>
            <a:ext cx="6591985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85977-EC2C-4740-BF5C-E95086B244EB}" type="datetimeFigureOut">
              <a:rPr lang="en-IN" smtClean="0"/>
              <a:pPr/>
              <a:t>19-04-2022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4910660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11228" y="4983088"/>
            <a:ext cx="584978" cy="365125"/>
          </a:xfrm>
        </p:spPr>
        <p:txBody>
          <a:bodyPr/>
          <a:lstStyle/>
          <a:p>
            <a:fld id="{5AD9E686-0068-44A2-AAA8-9DCF4FBA5ADA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774205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85977-EC2C-4740-BF5C-E95086B244EB}" type="datetimeFigureOut">
              <a:rPr lang="en-IN" smtClean="0"/>
              <a:pPr/>
              <a:t>19-04-2022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9E686-0068-44A2-AAA8-9DCF4FBA5ADA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333898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78535" y="627406"/>
            <a:ext cx="1656132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42416" y="627406"/>
            <a:ext cx="4716348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85977-EC2C-4740-BF5C-E95086B244EB}" type="datetimeFigureOut">
              <a:rPr lang="en-IN" smtClean="0"/>
              <a:pPr/>
              <a:t>19-04-2022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9E686-0068-44A2-AAA8-9DCF4FBA5ADA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125246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5201" y="624110"/>
            <a:ext cx="6589199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42415" y="2133600"/>
            <a:ext cx="6591985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85977-EC2C-4740-BF5C-E95086B244EB}" type="datetimeFigureOut">
              <a:rPr lang="en-IN" smtClean="0"/>
              <a:pPr/>
              <a:t>19-04-2022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9E686-0068-44A2-AAA8-9DCF4FBA5ADA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691166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2074562"/>
            <a:ext cx="6591985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2415" y="3581400"/>
            <a:ext cx="6591985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85977-EC2C-4740-BF5C-E95086B244EB}" type="datetimeFigureOut">
              <a:rPr lang="en-IN" smtClean="0"/>
              <a:pPr/>
              <a:t>19-04-2022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58" y="3166527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3244140"/>
            <a:ext cx="584978" cy="365125"/>
          </a:xfrm>
        </p:spPr>
        <p:txBody>
          <a:bodyPr/>
          <a:lstStyle/>
          <a:p>
            <a:fld id="{5AD9E686-0068-44A2-AAA8-9DCF4FBA5ADA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812137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42416" y="2136706"/>
            <a:ext cx="3197531" cy="376739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37307" y="2136706"/>
            <a:ext cx="3197093" cy="376739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85977-EC2C-4740-BF5C-E95086B244EB}" type="datetimeFigureOut">
              <a:rPr lang="en-IN" smtClean="0"/>
              <a:pPr/>
              <a:t>19-04-2022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787783"/>
            <a:ext cx="584978" cy="365125"/>
          </a:xfrm>
        </p:spPr>
        <p:txBody>
          <a:bodyPr/>
          <a:lstStyle/>
          <a:p>
            <a:fld id="{5AD9E686-0068-44A2-AAA8-9DCF4FBA5ADA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910351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65352" y="2226626"/>
            <a:ext cx="287459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42415" y="2802888"/>
            <a:ext cx="3197532" cy="310570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6154" y="2223398"/>
            <a:ext cx="28732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333715" y="2799660"/>
            <a:ext cx="3195680" cy="310570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85977-EC2C-4740-BF5C-E95086B244EB}" type="datetimeFigureOut">
              <a:rPr lang="en-IN" smtClean="0"/>
              <a:pPr/>
              <a:t>19-04-2022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787783"/>
            <a:ext cx="584978" cy="365125"/>
          </a:xfrm>
        </p:spPr>
        <p:txBody>
          <a:bodyPr/>
          <a:lstStyle/>
          <a:p>
            <a:fld id="{5AD9E686-0068-44A2-AAA8-9DCF4FBA5ADA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086918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5200" y="624110"/>
            <a:ext cx="6589200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85977-EC2C-4740-BF5C-E95086B244EB}" type="datetimeFigureOut">
              <a:rPr lang="en-IN" smtClean="0"/>
              <a:pPr/>
              <a:t>19-04-2022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9E686-0068-44A2-AAA8-9DCF4FBA5ADA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464442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85977-EC2C-4740-BF5C-E95086B244EB}" type="datetimeFigureOut">
              <a:rPr lang="en-IN" smtClean="0"/>
              <a:pPr/>
              <a:t>19-04-2022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9E686-0068-44A2-AAA8-9DCF4FBA5ADA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74497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446088"/>
            <a:ext cx="2629584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3494" y="446089"/>
            <a:ext cx="3790906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1598613"/>
            <a:ext cx="2629584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85977-EC2C-4740-BF5C-E95086B244EB}" type="datetimeFigureOut">
              <a:rPr lang="en-IN" smtClean="0"/>
              <a:pPr/>
              <a:t>19-04-2022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9E686-0068-44A2-AAA8-9DCF4FBA5ADA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39028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4800600"/>
            <a:ext cx="6591985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42415" y="634965"/>
            <a:ext cx="6591985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5367338"/>
            <a:ext cx="6591985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85977-EC2C-4740-BF5C-E95086B244EB}" type="datetimeFigureOut">
              <a:rPr lang="en-IN" smtClean="0"/>
              <a:pPr/>
              <a:t>19-04-2022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4910660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11228" y="4983088"/>
            <a:ext cx="584978" cy="365125"/>
          </a:xfrm>
        </p:spPr>
        <p:txBody>
          <a:bodyPr/>
          <a:lstStyle/>
          <a:p>
            <a:fld id="{5AD9E686-0068-44A2-AAA8-9DCF4FBA5ADA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37730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/>
          <p:cNvGrpSpPr/>
          <p:nvPr/>
        </p:nvGrpSpPr>
        <p:grpSpPr>
          <a:xfrm>
            <a:off x="1" y="228600"/>
            <a:ext cx="1981200" cy="6638628"/>
            <a:chOff x="2487613" y="285750"/>
            <a:chExt cx="2428875" cy="5654676"/>
          </a:xfrm>
        </p:grpSpPr>
        <p:sp>
          <p:nvSpPr>
            <p:cNvPr id="37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8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9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0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1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2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3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4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5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6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7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8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49" name="Group 48"/>
          <p:cNvGrpSpPr/>
          <p:nvPr/>
        </p:nvGrpSpPr>
        <p:grpSpPr>
          <a:xfrm>
            <a:off x="20421" y="285"/>
            <a:ext cx="1952272" cy="6852968"/>
            <a:chOff x="6627813" y="195717"/>
            <a:chExt cx="1952625" cy="5678034"/>
          </a:xfrm>
        </p:grpSpPr>
        <p:sp>
          <p:nvSpPr>
            <p:cNvPr id="50" name="Freeform 27"/>
            <p:cNvSpPr/>
            <p:nvPr/>
          </p:nvSpPr>
          <p:spPr bwMode="auto">
            <a:xfrm>
              <a:off x="6627813" y="195717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1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2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3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4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5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6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7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8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9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0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1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62" name="Rectangle 61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45200" y="624110"/>
            <a:ext cx="6589200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2415" y="2133600"/>
            <a:ext cx="6591985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772400" y="6135089"/>
            <a:ext cx="766380" cy="3701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F85977-EC2C-4740-BF5C-E95086B244EB}" type="datetimeFigureOut">
              <a:rPr lang="en-IN" smtClean="0"/>
              <a:pPr/>
              <a:t>19-04-2022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42415" y="6135809"/>
            <a:ext cx="57164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11228" y="787783"/>
            <a:ext cx="58497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5AD9E686-0068-44A2-AAA8-9DCF4FBA5ADA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438870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4" r:id="rId1"/>
    <p:sldLayoutId id="2147483835" r:id="rId2"/>
    <p:sldLayoutId id="2147483836" r:id="rId3"/>
    <p:sldLayoutId id="2147483837" r:id="rId4"/>
    <p:sldLayoutId id="2147483838" r:id="rId5"/>
    <p:sldLayoutId id="2147483839" r:id="rId6"/>
    <p:sldLayoutId id="2147483840" r:id="rId7"/>
    <p:sldLayoutId id="2147483841" r:id="rId8"/>
    <p:sldLayoutId id="2147483842" r:id="rId9"/>
    <p:sldLayoutId id="2147483843" r:id="rId10"/>
    <p:sldLayoutId id="2147483844" r:id="rId11"/>
    <p:sldLayoutId id="2147483845" r:id="rId12"/>
    <p:sldLayoutId id="2147483846" r:id="rId13"/>
    <p:sldLayoutId id="2147483847" r:id="rId14"/>
    <p:sldLayoutId id="2147483848" r:id="rId15"/>
    <p:sldLayoutId id="214748384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63688" y="-603448"/>
            <a:ext cx="7772400" cy="1470025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rgbClr val="C00000"/>
                </a:solidFill>
                <a:latin typeface="Algerian" panose="04020705040A02060702" pitchFamily="82" charset="0"/>
              </a:rPr>
              <a:t>Pet Paradise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07704" y="3742184"/>
            <a:ext cx="6768752" cy="2639144"/>
          </a:xfrm>
        </p:spPr>
        <p:txBody>
          <a:bodyPr>
            <a:normAutofit fontScale="92500" lnSpcReduction="20000"/>
          </a:bodyPr>
          <a:lstStyle/>
          <a:p>
            <a:pPr algn="l"/>
            <a:r>
              <a:rPr lang="en-IN" dirty="0">
                <a:cs typeface="Times New Roman" panose="02020603050405020304" pitchFamily="18" charset="0"/>
              </a:rPr>
              <a:t>Group Member 7:</a:t>
            </a:r>
          </a:p>
          <a:p>
            <a:pPr algn="l"/>
            <a:r>
              <a:rPr lang="en-IN" sz="1800" b="1" dirty="0">
                <a:cs typeface="Times New Roman" panose="02020603050405020304" pitchFamily="18" charset="0"/>
              </a:rPr>
              <a:t>     </a:t>
            </a:r>
            <a:r>
              <a:rPr lang="en-US" dirty="0">
                <a:cs typeface="Times New Roman" panose="02020603050405020304" pitchFamily="18" charset="0"/>
              </a:rPr>
              <a:t>Aniket</a:t>
            </a:r>
            <a:r>
              <a:rPr lang="en-US" b="1" dirty="0">
                <a:cs typeface="Times New Roman" panose="02020603050405020304" pitchFamily="18" charset="0"/>
              </a:rPr>
              <a:t> </a:t>
            </a:r>
            <a:r>
              <a:rPr lang="en-US" dirty="0">
                <a:cs typeface="Times New Roman" panose="02020603050405020304" pitchFamily="18" charset="0"/>
              </a:rPr>
              <a:t>Shinde</a:t>
            </a:r>
            <a:r>
              <a:rPr lang="en-US" sz="1800" b="1" dirty="0">
                <a:cs typeface="Times New Roman" panose="02020603050405020304" pitchFamily="18" charset="0"/>
              </a:rPr>
              <a:t> (TL)</a:t>
            </a:r>
            <a:r>
              <a:rPr lang="mr-IN" dirty="0"/>
              <a:t>		</a:t>
            </a:r>
            <a:r>
              <a:rPr lang="en-US" dirty="0">
                <a:cs typeface="Times New Roman" panose="02020603050405020304" pitchFamily="18" charset="0"/>
              </a:rPr>
              <a:t>	        Vaishali Kele</a:t>
            </a:r>
            <a:endParaRPr lang="mr-IN" dirty="0"/>
          </a:p>
          <a:p>
            <a:pPr algn="l"/>
            <a:r>
              <a:rPr lang="mr-IN" sz="1600" dirty="0"/>
              <a:t>   (21</a:t>
            </a:r>
            <a:r>
              <a:rPr lang="en-IN" sz="1600" dirty="0"/>
              <a:t>0910120027</a:t>
            </a:r>
            <a:r>
              <a:rPr lang="mr-IN" sz="1600" dirty="0"/>
              <a:t>)			</a:t>
            </a:r>
            <a:r>
              <a:rPr lang="en-US" sz="1600" dirty="0"/>
              <a:t>                 </a:t>
            </a:r>
            <a:r>
              <a:rPr lang="mr-IN" sz="1600" dirty="0"/>
              <a:t>(21</a:t>
            </a:r>
            <a:r>
              <a:rPr lang="en-IN" sz="1600" dirty="0"/>
              <a:t>0910120036</a:t>
            </a:r>
            <a:r>
              <a:rPr lang="mr-IN" sz="1600" dirty="0"/>
              <a:t>)</a:t>
            </a:r>
          </a:p>
          <a:p>
            <a:pPr algn="l"/>
            <a:endParaRPr lang="en-IN" dirty="0">
              <a:cs typeface="Times New Roman" panose="02020603050405020304" pitchFamily="18" charset="0"/>
            </a:endParaRPr>
          </a:p>
          <a:p>
            <a:pPr algn="l"/>
            <a:r>
              <a:rPr lang="en-IN" dirty="0"/>
              <a:t>      Rupesh Malik</a:t>
            </a:r>
            <a:r>
              <a:rPr lang="mr-IN" dirty="0"/>
              <a:t>	</a:t>
            </a:r>
            <a:r>
              <a:rPr lang="en-US" dirty="0"/>
              <a:t>	</a:t>
            </a:r>
            <a:r>
              <a:rPr lang="mr-IN" dirty="0"/>
              <a:t>	</a:t>
            </a:r>
            <a:r>
              <a:rPr lang="en-IN" dirty="0"/>
              <a:t>                </a:t>
            </a:r>
            <a:r>
              <a:rPr lang="en-IN" dirty="0">
                <a:cs typeface="Times New Roman" panose="02020603050405020304" pitchFamily="18" charset="0"/>
              </a:rPr>
              <a:t> Twinkle </a:t>
            </a:r>
            <a:r>
              <a:rPr lang="en-IN" dirty="0" err="1">
                <a:cs typeface="Times New Roman" panose="02020603050405020304" pitchFamily="18" charset="0"/>
              </a:rPr>
              <a:t>Dhake</a:t>
            </a:r>
            <a:endParaRPr lang="en-IN" dirty="0">
              <a:cs typeface="Times New Roman" panose="02020603050405020304" pitchFamily="18" charset="0"/>
            </a:endParaRPr>
          </a:p>
          <a:p>
            <a:pPr algn="l"/>
            <a:r>
              <a:rPr lang="en-IN" sz="1600" dirty="0"/>
              <a:t>       </a:t>
            </a:r>
            <a:r>
              <a:rPr lang="mr-IN" sz="1600" dirty="0"/>
              <a:t>(21</a:t>
            </a:r>
            <a:r>
              <a:rPr lang="en-IN" sz="1600" dirty="0"/>
              <a:t>0910120022</a:t>
            </a:r>
            <a:r>
              <a:rPr lang="mr-IN" sz="1600" dirty="0"/>
              <a:t>)			</a:t>
            </a:r>
            <a:r>
              <a:rPr lang="en-US" sz="1600" dirty="0">
                <a:cs typeface="Times New Roman" panose="02020603050405020304" pitchFamily="18" charset="0"/>
              </a:rPr>
              <a:t>	    </a:t>
            </a:r>
            <a:r>
              <a:rPr lang="mr-IN" sz="1600" dirty="0"/>
              <a:t>(21</a:t>
            </a:r>
            <a:r>
              <a:rPr lang="en-IN" sz="1600" dirty="0"/>
              <a:t>09101200</a:t>
            </a:r>
            <a:r>
              <a:rPr lang="en-US" sz="1600" dirty="0">
                <a:cs typeface="Times New Roman" panose="02020603050405020304" pitchFamily="18" charset="0"/>
              </a:rPr>
              <a:t>35</a:t>
            </a:r>
            <a:r>
              <a:rPr lang="mr-IN" sz="1600" dirty="0"/>
              <a:t>)</a:t>
            </a:r>
          </a:p>
          <a:p>
            <a:pPr algn="l"/>
            <a:endParaRPr lang="en-IN" dirty="0">
              <a:cs typeface="Times New Roman" panose="02020603050405020304" pitchFamily="18" charset="0"/>
            </a:endParaRPr>
          </a:p>
          <a:p>
            <a:pPr algn="l"/>
            <a:r>
              <a:rPr lang="en-IN" dirty="0">
                <a:cs typeface="Times New Roman" panose="02020603050405020304" pitchFamily="18" charset="0"/>
              </a:rPr>
              <a:t>Guide: Ms. </a:t>
            </a:r>
            <a:r>
              <a:rPr lang="en-IN" dirty="0" err="1">
                <a:cs typeface="Times New Roman" panose="02020603050405020304" pitchFamily="18" charset="0"/>
              </a:rPr>
              <a:t>Vishakha</a:t>
            </a:r>
            <a:r>
              <a:rPr lang="en-IN" dirty="0">
                <a:cs typeface="Times New Roman" panose="02020603050405020304" pitchFamily="18" charset="0"/>
              </a:rPr>
              <a:t> </a:t>
            </a:r>
            <a:r>
              <a:rPr lang="en-IN" dirty="0" err="1">
                <a:cs typeface="Times New Roman" panose="02020603050405020304" pitchFamily="18" charset="0"/>
              </a:rPr>
              <a:t>Kabasi</a:t>
            </a:r>
            <a:endParaRPr lang="en-IN" dirty="0">
              <a:cs typeface="Times New Roman" panose="02020603050405020304" pitchFamily="18" charset="0"/>
            </a:endParaRPr>
          </a:p>
          <a:p>
            <a:endParaRPr lang="en-IN" dirty="0"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2ADCDE-25D1-41F2-928B-90E27BB0A272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7564" y="1190990"/>
            <a:ext cx="4724407" cy="244827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SPRINGBOOT</a:t>
            </a:r>
            <a:br>
              <a:rPr lang="en-IN" dirty="0"/>
            </a:b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Spring Boot is an open source Java-based framework used to create a micro Service. It is developed by Pivotal Team and is used to build stand-alone and production ready spring applications.</a:t>
            </a: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Spring Boot provides a good platform for Java developers to develop a stand-alone and production-grade spring application that you can </a:t>
            </a:r>
            <a:r>
              <a:rPr lang="en-US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just run</a:t>
            </a: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 You can get started with minimum configurations without the need for an entire Spring configuration setup.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 Spring Boot, everything is auto configured; no manual configurations are needed.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It offers annotation-based spring application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Hibernate</a:t>
            </a:r>
            <a:br>
              <a:rPr lang="en-IN" dirty="0"/>
            </a:b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/>
              <a:t>Hibernate is an object–relational mapping tool for the Java programming language.</a:t>
            </a:r>
          </a:p>
          <a:p>
            <a:r>
              <a:rPr lang="en-IN" dirty="0"/>
              <a:t> It provides a framework for mapping an object-oriented domain model to a relational database. </a:t>
            </a:r>
          </a:p>
          <a:p>
            <a:r>
              <a:rPr lang="en-IN" dirty="0"/>
              <a:t>Hibernate handles object–relational impedance mismatch problems by replacing direct, persistent database accesses with high-level object handling functions.</a:t>
            </a:r>
          </a:p>
        </p:txBody>
      </p:sp>
      <p:pic>
        <p:nvPicPr>
          <p:cNvPr id="5" name="Picture 4" descr="download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572000" y="4653136"/>
            <a:ext cx="4032448" cy="151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4355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ReactJs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React (also known as React.js or </a:t>
            </a:r>
            <a:r>
              <a:rPr lang="en-IN" dirty="0" err="1"/>
              <a:t>ReactJS</a:t>
            </a:r>
            <a:r>
              <a:rPr lang="en-IN" dirty="0"/>
              <a:t>) is a free and open-source front-end JavaScript library for building user interfaces or UI components. It is maintained by </a:t>
            </a:r>
            <a:r>
              <a:rPr lang="en-IN" dirty="0" err="1"/>
              <a:t>Facebook</a:t>
            </a:r>
            <a:r>
              <a:rPr lang="en-IN" dirty="0"/>
              <a:t> and a community of individual developers and companies.</a:t>
            </a:r>
          </a:p>
          <a:p>
            <a:r>
              <a:rPr lang="en-IN" dirty="0"/>
              <a:t> React can be used as a base in the development of single-page or mobile applications. 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BDB6A-2F9D-4FAE-9279-BF46B24E0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 Diagram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CA26F9-EBD0-407F-8694-6E00794AA7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75656" y="1540189"/>
            <a:ext cx="6591985" cy="3777622"/>
          </a:xfrm>
        </p:spPr>
        <p:txBody>
          <a:bodyPr/>
          <a:lstStyle/>
          <a:p>
            <a:r>
              <a:rPr lang="en-IN" sz="1800" b="1" u="sng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Use Case flow Diagram (Buy):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837556-283E-41B0-88E2-73057E72D3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5200" y="2106815"/>
            <a:ext cx="5291095" cy="3444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0701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9F3AC1-EAE7-476D-A7C7-2F5D06766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 Diagram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686777-0F90-4E7B-ABC8-3506A4D9AA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sz="1800" b="1" u="sng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Use Case flow Diagram (Seller):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9D17B5-6EF7-42B0-A9EB-BB231ABEDBB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0300" y="2734402"/>
            <a:ext cx="5412060" cy="343090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922677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331640" y="764704"/>
            <a:ext cx="44644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ER Details in Database using </a:t>
            </a:r>
            <a:r>
              <a:rPr lang="en-IN" dirty="0" err="1"/>
              <a:t>MySql</a:t>
            </a:r>
            <a:endParaRPr lang="en-IN" dirty="0"/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8B2C7848-01D4-49ED-AA6B-2ABFAC2A71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1196752"/>
            <a:ext cx="7560840" cy="5215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7339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63688" y="624110"/>
            <a:ext cx="6770712" cy="923330"/>
          </a:xfrm>
        </p:spPr>
        <p:txBody>
          <a:bodyPr/>
          <a:lstStyle/>
          <a:p>
            <a:r>
              <a:rPr lang="en-US" dirty="0"/>
              <a:t>Project Architecture </a:t>
            </a:r>
            <a:endParaRPr lang="en-IN" dirty="0"/>
          </a:p>
        </p:txBody>
      </p:sp>
      <p:sp>
        <p:nvSpPr>
          <p:cNvPr id="5" name="Rectangle 4"/>
          <p:cNvSpPr/>
          <p:nvPr/>
        </p:nvSpPr>
        <p:spPr>
          <a:xfrm>
            <a:off x="899592" y="1628800"/>
            <a:ext cx="712879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IN" dirty="0"/>
          </a:p>
          <a:p>
            <a:pPr>
              <a:buFont typeface="Wingdings" pitchFamily="2" charset="2"/>
              <a:buChar char="Ø"/>
            </a:pPr>
            <a:endParaRPr lang="mr-IN" dirty="0"/>
          </a:p>
          <a:p>
            <a:endParaRPr lang="mr-IN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78F0188-9B86-42C2-A571-EE15C807BF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" t="4786" r="-25" b="4786"/>
          <a:stretch/>
        </p:blipFill>
        <p:spPr>
          <a:xfrm>
            <a:off x="1437084" y="1844824"/>
            <a:ext cx="6591300" cy="3711180"/>
          </a:xfr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56AF42-83AB-4EEF-BD3B-E941A4E576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7704" y="31965"/>
            <a:ext cx="6589199" cy="1280890"/>
          </a:xfrm>
        </p:spPr>
        <p:txBody>
          <a:bodyPr>
            <a:normAutofit/>
          </a:bodyPr>
          <a:lstStyle/>
          <a:p>
            <a:r>
              <a:rPr lang="en-IN" sz="2400" b="1" u="sng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IMPLEMENTATION: </a:t>
            </a:r>
            <a:br>
              <a:rPr lang="en-IN" sz="2400" b="1" u="sng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r>
              <a:rPr lang="en-IN" sz="2400" b="1" u="sng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Home page</a:t>
            </a:r>
            <a:endParaRPr lang="en-IN" sz="2400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F241210-5A44-4B3E-9F78-AB516467D8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907087"/>
            <a:ext cx="5719432" cy="2959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E0BC1F3-14ED-4118-B4D7-E0135D20874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1913" y="3866561"/>
            <a:ext cx="5723255" cy="270065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665736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2D19B-E036-455E-B07B-623FB874D5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Login Page Interface:</a:t>
            </a:r>
            <a:endParaRPr lang="en-IN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D3577D0-8FB7-4031-8F23-D0C70C283F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1484784"/>
            <a:ext cx="7560839" cy="481144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344210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D4C3C3-34C5-454C-8489-92C79BE05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Registration Page Interface:</a:t>
            </a:r>
            <a:endParaRPr lang="en-IN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18E3DC5-FD7C-4048-9ABD-4D8293D85A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1337347"/>
            <a:ext cx="7374900" cy="489654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933608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mr-IN" dirty="0"/>
              <a:t>Content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mr-IN" dirty="0"/>
              <a:t>Abstract</a:t>
            </a:r>
          </a:p>
          <a:p>
            <a:r>
              <a:rPr lang="mr-IN" dirty="0"/>
              <a:t>Introduction</a:t>
            </a:r>
          </a:p>
          <a:p>
            <a:r>
              <a:rPr lang="mr-IN" dirty="0"/>
              <a:t>Objectives</a:t>
            </a:r>
          </a:p>
          <a:p>
            <a:r>
              <a:rPr lang="mr-IN" dirty="0"/>
              <a:t>Problem Statement</a:t>
            </a:r>
          </a:p>
          <a:p>
            <a:r>
              <a:rPr lang="en-IN" dirty="0"/>
              <a:t>A</a:t>
            </a:r>
            <a:r>
              <a:rPr lang="mr-IN" dirty="0"/>
              <a:t>dvantages</a:t>
            </a:r>
            <a:r>
              <a:rPr lang="en-IN" dirty="0"/>
              <a:t> O</a:t>
            </a:r>
            <a:r>
              <a:rPr lang="mr-IN" dirty="0"/>
              <a:t>f</a:t>
            </a:r>
            <a:r>
              <a:rPr lang="en-IN" dirty="0"/>
              <a:t> </a:t>
            </a:r>
            <a:r>
              <a:rPr lang="mr-IN" dirty="0"/>
              <a:t>Systems</a:t>
            </a:r>
          </a:p>
          <a:p>
            <a:r>
              <a:rPr lang="mr-IN" dirty="0"/>
              <a:t>Applications</a:t>
            </a:r>
          </a:p>
          <a:p>
            <a:r>
              <a:rPr lang="en-IN" dirty="0"/>
              <a:t>Technologies Used</a:t>
            </a:r>
          </a:p>
          <a:p>
            <a:r>
              <a:rPr lang="en-US" dirty="0"/>
              <a:t>Use case Diagram</a:t>
            </a:r>
            <a:endParaRPr lang="mr-IN" dirty="0"/>
          </a:p>
          <a:p>
            <a:r>
              <a:rPr lang="mr-IN" dirty="0"/>
              <a:t>Entity Relationship Diagram</a:t>
            </a:r>
          </a:p>
          <a:p>
            <a:r>
              <a:rPr lang="mr-IN" dirty="0"/>
              <a:t>Future Scope</a:t>
            </a:r>
          </a:p>
          <a:p>
            <a:r>
              <a:rPr lang="en-IN" dirty="0"/>
              <a:t>C</a:t>
            </a:r>
            <a:r>
              <a:rPr lang="mr-IN" dirty="0"/>
              <a:t>onclusion</a:t>
            </a:r>
          </a:p>
          <a:p>
            <a:pPr>
              <a:buNone/>
            </a:pPr>
            <a:endParaRPr lang="en-I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6DC87C0-5D71-4E83-A977-1F155C3C224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4" y="1772816"/>
            <a:ext cx="3573016" cy="3573016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C252A-8A6F-4826-BEAF-19CF833F0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7816" y="188640"/>
            <a:ext cx="6589199" cy="1280890"/>
          </a:xfrm>
        </p:spPr>
        <p:txBody>
          <a:bodyPr/>
          <a:lstStyle/>
          <a:p>
            <a:r>
              <a:rPr lang="en-IN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Buyer Profile Interface:</a:t>
            </a:r>
            <a:br>
              <a:rPr lang="en-IN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r>
              <a:rPr lang="en-IN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Buyer Profile</a:t>
            </a:r>
            <a:br>
              <a:rPr lang="en-I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endParaRPr lang="en-IN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3DA26C2-9B9E-4657-A45B-5BEDC019BF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1733" y="829085"/>
            <a:ext cx="5727745" cy="269761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CC94B34-5698-4979-8B21-0755816FB8A3}"/>
              </a:ext>
            </a:extLst>
          </p:cNvPr>
          <p:cNvSpPr txBox="1"/>
          <p:nvPr/>
        </p:nvSpPr>
        <p:spPr>
          <a:xfrm>
            <a:off x="1947816" y="3789040"/>
            <a:ext cx="2624184" cy="657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Buyer Cart</a:t>
            </a:r>
            <a:endParaRPr lang="en-IN" sz="18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E1C419-6ECC-491A-9D70-662CFF367DA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3979" y="4120983"/>
            <a:ext cx="5723255" cy="267525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056880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C88DE9-2DE9-4AAE-9C81-40B063A3A1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5201" y="116632"/>
            <a:ext cx="6589199" cy="1280890"/>
          </a:xfrm>
        </p:spPr>
        <p:txBody>
          <a:bodyPr/>
          <a:lstStyle/>
          <a:p>
            <a:r>
              <a:rPr lang="en-IN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Seller Profile Interface:</a:t>
            </a:r>
            <a:br>
              <a:rPr lang="en-IN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r>
              <a:rPr lang="en-IN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Seller Profile</a:t>
            </a:r>
            <a:br>
              <a:rPr lang="en-I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endParaRPr lang="en-IN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893C5D1-B58C-40D3-B2AD-EABF3F95DB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757077"/>
            <a:ext cx="5731902" cy="250225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1845CEE-C7A3-4BD3-AA44-3D77EBFEAF22}"/>
              </a:ext>
            </a:extLst>
          </p:cNvPr>
          <p:cNvSpPr txBox="1"/>
          <p:nvPr/>
        </p:nvSpPr>
        <p:spPr>
          <a:xfrm>
            <a:off x="2086416" y="3537975"/>
            <a:ext cx="16561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Add Pet</a:t>
            </a:r>
            <a:endParaRPr lang="en-IN" sz="18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B7C456-8359-4ED5-B8D9-23B7C0D7BE0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6416" y="3899774"/>
            <a:ext cx="5723255" cy="2692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625460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ED795-BB2A-471E-A2FB-6630020A68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0349" y="0"/>
            <a:ext cx="6589199" cy="1280890"/>
          </a:xfrm>
        </p:spPr>
        <p:txBody>
          <a:bodyPr/>
          <a:lstStyle/>
          <a:p>
            <a:r>
              <a:rPr lang="en-IN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NAVBAR:</a:t>
            </a:r>
            <a:br>
              <a:rPr lang="en-IN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r>
              <a:rPr lang="en-IN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Buy Interface:</a:t>
            </a:r>
            <a:endParaRPr lang="en-IN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2C8F5E8-9871-4970-ACA1-C863FFA579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8248" y="581050"/>
            <a:ext cx="6591300" cy="308280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30AE051-D504-4662-972E-34ED6B0CE21A}"/>
              </a:ext>
            </a:extLst>
          </p:cNvPr>
          <p:cNvSpPr txBox="1"/>
          <p:nvPr/>
        </p:nvSpPr>
        <p:spPr>
          <a:xfrm>
            <a:off x="1968248" y="3691872"/>
            <a:ext cx="2817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If not logged in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D593C2-616C-4F08-80C8-4B569D1AC7C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9854" y="4061204"/>
            <a:ext cx="5628088" cy="267525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340529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529FEA-9AD0-44D8-ABB8-79D6F5141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000" dirty="0"/>
              <a:t>After clicking on buy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2A7FDDF-317D-4519-9546-FE22919D83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1628800"/>
            <a:ext cx="6986736" cy="4320480"/>
          </a:xfrm>
        </p:spPr>
      </p:pic>
    </p:spTree>
    <p:extLst>
      <p:ext uri="{BB962C8B-B14F-4D97-AF65-F5344CB8AC3E}">
        <p14:creationId xmlns:p14="http://schemas.microsoft.com/office/powerpoint/2010/main" val="24499660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7B970-032F-4C29-9A12-DBBCD6C492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3100" y="31965"/>
            <a:ext cx="6589199" cy="1280890"/>
          </a:xfrm>
        </p:spPr>
        <p:txBody>
          <a:bodyPr/>
          <a:lstStyle/>
          <a:p>
            <a:r>
              <a:rPr lang="en-IN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Trainer Interface:</a:t>
            </a:r>
            <a:endParaRPr lang="en-IN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F891C62-BB82-43DD-8F7F-811E4B32E4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3100" y="400940"/>
            <a:ext cx="6591300" cy="3104821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B34716D-2AD5-4282-A535-1BC01F1C6B5F}"/>
              </a:ext>
            </a:extLst>
          </p:cNvPr>
          <p:cNvSpPr txBox="1"/>
          <p:nvPr/>
        </p:nvSpPr>
        <p:spPr>
          <a:xfrm>
            <a:off x="1943100" y="3645024"/>
            <a:ext cx="21248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Trainer Register:</a:t>
            </a:r>
            <a:endParaRPr lang="en-IN" sz="18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823300-6274-4AE6-80C9-A026E3CE34A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3980265"/>
            <a:ext cx="5723255" cy="267525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441719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B505A-EEF5-41A9-AF26-52D56B6AC4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2415" y="0"/>
            <a:ext cx="6589199" cy="1280890"/>
          </a:xfrm>
        </p:spPr>
        <p:txBody>
          <a:bodyPr/>
          <a:lstStyle/>
          <a:p>
            <a:r>
              <a:rPr lang="en-IN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Animal Shelter Interface:</a:t>
            </a:r>
            <a:endParaRPr lang="en-IN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5AFE815-89E7-47B6-8EB7-BEEE077E46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332656"/>
            <a:ext cx="5727745" cy="2693453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9C06202-05DE-45B3-81AE-C300C9A4F6D2}"/>
              </a:ext>
            </a:extLst>
          </p:cNvPr>
          <p:cNvSpPr txBox="1"/>
          <p:nvPr/>
        </p:nvSpPr>
        <p:spPr>
          <a:xfrm>
            <a:off x="2267744" y="3429000"/>
            <a:ext cx="29523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Animal Shelter Register:</a:t>
            </a:r>
            <a:endParaRPr lang="en-IN" sz="18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25A173D-BAD6-4D79-AC63-027CE0E0F32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8444" y="3862432"/>
            <a:ext cx="5723255" cy="267525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713020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536613-EF8D-45C9-99FC-9F4281C2B8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7519" y="10061"/>
            <a:ext cx="6589199" cy="1280890"/>
          </a:xfrm>
        </p:spPr>
        <p:txBody>
          <a:bodyPr/>
          <a:lstStyle/>
          <a:p>
            <a:r>
              <a:rPr lang="en-IN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Pet Caretaker Interface:</a:t>
            </a:r>
            <a:endParaRPr lang="en-IN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898FFF8-448F-4D31-B2C3-B5BAEADE1A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404664"/>
            <a:ext cx="5727745" cy="268514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3EFFD8F-1B32-496B-A884-F5CAC6CBDC5F}"/>
              </a:ext>
            </a:extLst>
          </p:cNvPr>
          <p:cNvSpPr txBox="1"/>
          <p:nvPr/>
        </p:nvSpPr>
        <p:spPr>
          <a:xfrm>
            <a:off x="2123728" y="3429000"/>
            <a:ext cx="3456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Pet Caretaker Register:</a:t>
            </a: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9793E41-CAA8-4516-A3F3-5415A7A6105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7078" y="3918704"/>
            <a:ext cx="5730240" cy="26974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473305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020DB-07B6-4FB1-A0CA-5E792991CE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2415" y="116632"/>
            <a:ext cx="6589199" cy="1280890"/>
          </a:xfrm>
        </p:spPr>
        <p:txBody>
          <a:bodyPr/>
          <a:lstStyle/>
          <a:p>
            <a:r>
              <a:rPr lang="en-IN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Veterinary Interface:</a:t>
            </a:r>
            <a:endParaRPr lang="en-IN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24F92FF-8937-45C9-ACA1-A6F3BDC49A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476672"/>
            <a:ext cx="5719432" cy="268514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8ADC889-64D2-4848-B066-4FCBCB89DE55}"/>
              </a:ext>
            </a:extLst>
          </p:cNvPr>
          <p:cNvSpPr txBox="1"/>
          <p:nvPr/>
        </p:nvSpPr>
        <p:spPr>
          <a:xfrm>
            <a:off x="2195736" y="3573016"/>
            <a:ext cx="2880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Veterinary Register:</a:t>
            </a: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1B2E0D-7634-423E-947C-F3EC1F62D8A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4428" y="3972653"/>
            <a:ext cx="5723255" cy="267525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772522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0B6B6D-3921-4B3E-8042-5DCA7E048D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9712" y="-171400"/>
            <a:ext cx="6589199" cy="1280890"/>
          </a:xfrm>
        </p:spPr>
        <p:txBody>
          <a:bodyPr/>
          <a:lstStyle/>
          <a:p>
            <a:r>
              <a:rPr lang="en-IN" dirty="0"/>
              <a:t>Footer</a:t>
            </a:r>
            <a:br>
              <a:rPr lang="en-IN" dirty="0"/>
            </a:br>
            <a:r>
              <a:rPr lang="en-IN" dirty="0"/>
              <a:t>  </a:t>
            </a:r>
            <a:r>
              <a:rPr lang="en-IN" sz="1600" dirty="0"/>
              <a:t>Home page footer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ECC6630-76B2-47F4-8F3F-9E94A58723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5907" y="980728"/>
            <a:ext cx="5727745" cy="2610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CB8D003-216B-4EF1-A868-69C72C9CCD7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0493" y="4086364"/>
            <a:ext cx="5723255" cy="268414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A2F03D9-56A3-42C7-8C23-462F52BD7680}"/>
              </a:ext>
            </a:extLst>
          </p:cNvPr>
          <p:cNvSpPr txBox="1"/>
          <p:nvPr/>
        </p:nvSpPr>
        <p:spPr>
          <a:xfrm>
            <a:off x="2245907" y="3717032"/>
            <a:ext cx="3334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Rest of the pages footer</a:t>
            </a:r>
          </a:p>
        </p:txBody>
      </p:sp>
    </p:spTree>
    <p:extLst>
      <p:ext uri="{BB962C8B-B14F-4D97-AF65-F5344CB8AC3E}">
        <p14:creationId xmlns:p14="http://schemas.microsoft.com/office/powerpoint/2010/main" val="30175307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0DAE5-142A-4513-AF91-F080F1348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Logout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61C3F44-1C77-4993-B31C-E5834A6DBF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1628800"/>
            <a:ext cx="6986735" cy="373441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036059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mr-IN" dirty="0"/>
              <a:t>Problem Statement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268760"/>
            <a:ext cx="8229600" cy="4937760"/>
          </a:xfrm>
        </p:spPr>
        <p:txBody>
          <a:bodyPr/>
          <a:lstStyle/>
          <a:p>
            <a:pPr algn="just">
              <a:lnSpc>
                <a:spcPct val="150000"/>
              </a:lnSpc>
            </a:pPr>
            <a:r>
              <a:rPr lang="en-IN" dirty="0">
                <a:latin typeface="+mj-lt"/>
                <a:cs typeface="Times New Roman" panose="02020603050405020304" pitchFamily="18" charset="0"/>
              </a:rPr>
              <a:t>With the growing society there are so many pets &amp; abandoned Animals on the street  and there is no online platform for Pet lovers to take care of them.</a:t>
            </a:r>
            <a:endParaRPr lang="en-US" dirty="0">
              <a:latin typeface="+mj-lt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IN" dirty="0">
                <a:latin typeface="+mj-lt"/>
                <a:cs typeface="Times New Roman" panose="02020603050405020304" pitchFamily="18" charset="0"/>
              </a:rPr>
              <a:t>Like if an pet owners wants to sell their pets litters or put up them for adoption</a:t>
            </a:r>
            <a:endParaRPr lang="en-IN" dirty="0">
              <a:latin typeface="+mj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7F24977-A005-491C-842C-955FDF553D9D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4F2F7"/>
              </a:clrFrom>
              <a:clrTo>
                <a:srgbClr val="F4F2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752" y="3861048"/>
            <a:ext cx="4968552" cy="279343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mr-IN" dirty="0"/>
              <a:t>Future Scope</a:t>
            </a:r>
            <a:endParaRPr lang="en-IN" dirty="0"/>
          </a:p>
        </p:txBody>
      </p:sp>
      <p:sp>
        <p:nvSpPr>
          <p:cNvPr id="5" name="Rectangle 4"/>
          <p:cNvSpPr/>
          <p:nvPr/>
        </p:nvSpPr>
        <p:spPr>
          <a:xfrm>
            <a:off x="899592" y="1628800"/>
            <a:ext cx="7128792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IN" dirty="0"/>
              <a:t>Pet related stuff such as </a:t>
            </a:r>
            <a:r>
              <a:rPr lang="en-IN" dirty="0" err="1"/>
              <a:t>toys,food</a:t>
            </a:r>
            <a:r>
              <a:rPr lang="en-IN" dirty="0"/>
              <a:t>.</a:t>
            </a:r>
          </a:p>
          <a:p>
            <a:pPr>
              <a:buFont typeface="Wingdings" pitchFamily="2" charset="2"/>
              <a:buChar char="Ø"/>
            </a:pPr>
            <a:r>
              <a:rPr lang="en-IN" dirty="0"/>
              <a:t>Vaccination appointments</a:t>
            </a:r>
          </a:p>
          <a:p>
            <a:pPr>
              <a:buFont typeface="Wingdings" pitchFamily="2" charset="2"/>
              <a:buChar char="Ø"/>
            </a:pPr>
            <a:r>
              <a:rPr lang="en-IN" dirty="0"/>
              <a:t>Tracking feature</a:t>
            </a:r>
          </a:p>
          <a:p>
            <a:pPr>
              <a:buFont typeface="Wingdings" pitchFamily="2" charset="2"/>
              <a:buChar char="Ø"/>
            </a:pPr>
            <a:r>
              <a:rPr lang="en-IN" dirty="0"/>
              <a:t>Payment gateway</a:t>
            </a:r>
          </a:p>
          <a:p>
            <a:endParaRPr lang="en-IN" dirty="0"/>
          </a:p>
          <a:p>
            <a:pPr>
              <a:buFont typeface="Wingdings" pitchFamily="2" charset="2"/>
              <a:buChar char="Ø"/>
            </a:pPr>
            <a:endParaRPr lang="mr-IN" dirty="0"/>
          </a:p>
          <a:p>
            <a:endParaRPr lang="mr-IN" dirty="0"/>
          </a:p>
        </p:txBody>
      </p:sp>
    </p:spTree>
    <p:extLst>
      <p:ext uri="{BB962C8B-B14F-4D97-AF65-F5344CB8AC3E}">
        <p14:creationId xmlns:p14="http://schemas.microsoft.com/office/powerpoint/2010/main" val="40638683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1880" y="260648"/>
            <a:ext cx="6589199" cy="1280890"/>
          </a:xfrm>
        </p:spPr>
        <p:txBody>
          <a:bodyPr/>
          <a:lstStyle/>
          <a:p>
            <a:r>
              <a:rPr lang="en-IN" dirty="0"/>
              <a:t>C</a:t>
            </a:r>
            <a:r>
              <a:rPr lang="mr-IN" dirty="0"/>
              <a:t>onclusion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856" y="1371560"/>
            <a:ext cx="8229600" cy="4937760"/>
          </a:xfrm>
        </p:spPr>
        <p:txBody>
          <a:bodyPr>
            <a:normAutofit/>
          </a:bodyPr>
          <a:lstStyle/>
          <a:p>
            <a:pPr marL="342900" lvl="0" indent="-342900" algn="just">
              <a:lnSpc>
                <a:spcPct val="104000"/>
              </a:lnSpc>
              <a:spcAft>
                <a:spcPts val="25"/>
              </a:spcAft>
              <a:buFont typeface="Wingdings 3" panose="05040102010807070707" pitchFamily="18" charset="2"/>
              <a:buChar char=""/>
              <a:tabLst>
                <a:tab pos="457200" algn="l"/>
                <a:tab pos="575945" algn="l"/>
              </a:tabLst>
            </a:pPr>
            <a:r>
              <a:rPr lang="en-IN" sz="2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As conclusion, the main objective of pet Paradise system has been achieved that is Buying and selling of the pets with services like shelter, veterinary, trainer &amp; caretakers available in one single platform.</a:t>
            </a:r>
          </a:p>
          <a:p>
            <a:pPr marL="452120" indent="0" algn="just">
              <a:lnSpc>
                <a:spcPct val="104000"/>
              </a:lnSpc>
              <a:spcAft>
                <a:spcPts val="25"/>
              </a:spcAft>
              <a:buNone/>
              <a:tabLst>
                <a:tab pos="575945" algn="l"/>
              </a:tabLst>
            </a:pPr>
            <a:endParaRPr lang="en-IN" sz="28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>
              <a:lnSpc>
                <a:spcPct val="104000"/>
              </a:lnSpc>
              <a:spcAft>
                <a:spcPts val="25"/>
              </a:spcAft>
              <a:buFont typeface="Wingdings 3" panose="05040102010807070707" pitchFamily="18" charset="2"/>
              <a:buChar char=""/>
              <a:tabLst>
                <a:tab pos="457200" algn="l"/>
                <a:tab pos="575945" algn="l"/>
              </a:tabLst>
            </a:pPr>
            <a:r>
              <a:rPr lang="en-IN" sz="2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This platform helps in getting the contact details of animal shelter, pet caretakers, pet trainers, pet veterinary thus saving the valuable time and effort of pet lovers &amp; providing the much needed help to the abandoned animal.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iamond 2"/>
          <p:cNvSpPr/>
          <p:nvPr/>
        </p:nvSpPr>
        <p:spPr>
          <a:xfrm>
            <a:off x="1907704" y="620688"/>
            <a:ext cx="5544616" cy="4752528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Oval 1"/>
          <p:cNvSpPr/>
          <p:nvPr/>
        </p:nvSpPr>
        <p:spPr>
          <a:xfrm>
            <a:off x="2267744" y="1196752"/>
            <a:ext cx="4896544" cy="36724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r-IN" sz="3200" dirty="0"/>
              <a:t>Thank You!</a:t>
            </a:r>
            <a:endParaRPr lang="en-IN" sz="32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mr-IN" dirty="0"/>
              <a:t>Introduction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en-US" sz="18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“An animal has not much mind than the human, but they have a loving heart and loyalty.”</a:t>
            </a:r>
            <a:endParaRPr lang="en-IN" sz="18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en-US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Pet keeping is a common part of many cultures. Humans have been sharing their lives with</a:t>
            </a:r>
            <a:r>
              <a:rPr lang="en-IN" sz="18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animals from time immemorial. According to research, pets can have a profound effect on us.</a:t>
            </a:r>
            <a:r>
              <a:rPr lang="en-IN" sz="18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Interacting with a pet that behaves properly can have a positive effect on you and the people</a:t>
            </a:r>
            <a:r>
              <a:rPr lang="en-IN" sz="18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around you.</a:t>
            </a:r>
          </a:p>
          <a:p>
            <a:pPr algn="just">
              <a:lnSpc>
                <a:spcPct val="150000"/>
              </a:lnSpc>
              <a:spcAft>
                <a:spcPts val="800"/>
              </a:spcAft>
            </a:pPr>
            <a:endParaRPr lang="en-IN" sz="18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en-US" sz="1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we are designing a platform for all the animals and animal lover. One can buy and sell the pet online in trusted hand. For the homeless animals, we can click a picture and post our site and then nearby animal shelter will take care of those animals</a:t>
            </a:r>
            <a:endParaRPr lang="en-IN" sz="18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en-US" sz="1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. Animal Lovers can also share their feeling, opinion and advice. Doctor, trainer &amp; </a:t>
            </a:r>
            <a:r>
              <a:rPr lang="en-US" sz="18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petcaretakers</a:t>
            </a:r>
            <a:r>
              <a:rPr lang="en-US" sz="1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contact &amp; details  have also been provided to take care of their pet.</a:t>
            </a:r>
            <a:endParaRPr lang="en-IN" sz="18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IN" dirty="0">
              <a:latin typeface="+mj-lt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74BE40F-FBB6-41CA-A9DA-B7F2C0A6E1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Introduction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mr-IN" dirty="0"/>
              <a:t>Objectives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560"/>
            <a:ext cx="8229600" cy="4937760"/>
          </a:xfrm>
        </p:spPr>
        <p:txBody>
          <a:bodyPr/>
          <a:lstStyle/>
          <a:p>
            <a:r>
              <a:rPr lang="en-IN" dirty="0"/>
              <a:t>Providing a simple web application for Pet Lovers</a:t>
            </a:r>
            <a:endParaRPr lang="mr-IN" dirty="0"/>
          </a:p>
          <a:p>
            <a:r>
              <a:rPr lang="en-IN" dirty="0"/>
              <a:t>Buy and Sell a pet or put up their pet for adoption</a:t>
            </a:r>
            <a:endParaRPr lang="mr-IN" dirty="0"/>
          </a:p>
          <a:p>
            <a:r>
              <a:rPr lang="en-IN" dirty="0"/>
              <a:t>Can search Pet caretaker.</a:t>
            </a:r>
            <a:endParaRPr lang="mr-IN" dirty="0"/>
          </a:p>
          <a:p>
            <a:r>
              <a:rPr lang="en-IN" dirty="0"/>
              <a:t>Can search pet Trainer .</a:t>
            </a:r>
            <a:endParaRPr lang="mr-IN" dirty="0"/>
          </a:p>
          <a:p>
            <a:r>
              <a:rPr lang="en-IN" dirty="0"/>
              <a:t>Can search Animal shelter.</a:t>
            </a:r>
            <a:endParaRPr lang="mr-IN" dirty="0"/>
          </a:p>
          <a:p>
            <a:r>
              <a:rPr lang="en-IN" dirty="0"/>
              <a:t>Make easy contact to </a:t>
            </a:r>
            <a:r>
              <a:rPr lang="en-US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Pet veterinary</a:t>
            </a:r>
            <a:endParaRPr lang="en-IN" sz="18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IN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0230ED-566F-403F-A67A-2D57AFE011E8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760" y="3658009"/>
            <a:ext cx="4608512" cy="258998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Technologies Used:-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IN" dirty="0"/>
          </a:p>
          <a:p>
            <a:r>
              <a:rPr lang="en-IN" dirty="0" err="1"/>
              <a:t>MySQL</a:t>
            </a:r>
            <a:endParaRPr lang="en-IN" dirty="0"/>
          </a:p>
          <a:p>
            <a:endParaRPr lang="en-IN" dirty="0"/>
          </a:p>
          <a:p>
            <a:r>
              <a:rPr lang="en-IN" dirty="0" err="1"/>
              <a:t>SpringBoot</a:t>
            </a:r>
            <a:r>
              <a:rPr lang="en-IN" dirty="0"/>
              <a:t>, Hibernate</a:t>
            </a:r>
          </a:p>
          <a:p>
            <a:endParaRPr lang="en-IN" dirty="0"/>
          </a:p>
          <a:p>
            <a:r>
              <a:rPr lang="en-IN" dirty="0" err="1"/>
              <a:t>ReactJs</a:t>
            </a:r>
            <a:endParaRPr lang="en-IN" dirty="0"/>
          </a:p>
          <a:p>
            <a:endParaRPr lang="en-IN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 err="1"/>
              <a:t>MySQL</a:t>
            </a:r>
            <a:br>
              <a:rPr lang="en-IN" dirty="0"/>
            </a:b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err="1"/>
              <a:t>MySQL</a:t>
            </a:r>
            <a:r>
              <a:rPr lang="en-IN" dirty="0"/>
              <a:t>, the most popular Open Source SQL database management system, is developed, distributed, and supported by Oracle Corporation.</a:t>
            </a:r>
          </a:p>
          <a:p>
            <a:pPr>
              <a:buNone/>
            </a:pPr>
            <a:endParaRPr lang="en-IN" dirty="0"/>
          </a:p>
          <a:p>
            <a:r>
              <a:rPr lang="en-IN" dirty="0"/>
              <a:t>Features of </a:t>
            </a:r>
            <a:r>
              <a:rPr lang="en-IN" dirty="0" err="1"/>
              <a:t>MySQL</a:t>
            </a:r>
            <a:r>
              <a:rPr lang="en-IN" dirty="0"/>
              <a:t>:</a:t>
            </a:r>
          </a:p>
          <a:p>
            <a:pPr lvl="1"/>
            <a:r>
              <a:rPr lang="en-IN" dirty="0"/>
              <a:t>Software is Open Source.</a:t>
            </a:r>
          </a:p>
          <a:p>
            <a:pPr lvl="1"/>
            <a:r>
              <a:rPr lang="en-IN" dirty="0"/>
              <a:t>Server works in client/server or embedded systems.</a:t>
            </a:r>
          </a:p>
          <a:p>
            <a:pPr lvl="1"/>
            <a:r>
              <a:rPr lang="en-IN" dirty="0"/>
              <a:t>Database Server is very fast, reliable, scalable, and easy to use.</a:t>
            </a:r>
          </a:p>
          <a:p>
            <a:endParaRPr lang="en-IN" dirty="0"/>
          </a:p>
        </p:txBody>
      </p:sp>
      <p:pic>
        <p:nvPicPr>
          <p:cNvPr id="4" name="Picture 3" descr="download (2)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42368" y="4953001"/>
            <a:ext cx="3209925" cy="142875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332656"/>
            <a:ext cx="8229600" cy="4937760"/>
          </a:xfrm>
        </p:spPr>
        <p:txBody>
          <a:bodyPr/>
          <a:lstStyle/>
          <a:p>
            <a:endParaRPr lang="en-IN" dirty="0"/>
          </a:p>
          <a:p>
            <a:endParaRPr lang="en-IN" dirty="0"/>
          </a:p>
          <a:p>
            <a:r>
              <a:rPr lang="en-IN" dirty="0"/>
              <a:t>Features of </a:t>
            </a:r>
            <a:r>
              <a:rPr lang="en-IN" dirty="0" err="1"/>
              <a:t>MySQL</a:t>
            </a:r>
            <a:r>
              <a:rPr lang="en-IN" dirty="0"/>
              <a:t>:</a:t>
            </a:r>
          </a:p>
          <a:p>
            <a:pPr lvl="1"/>
            <a:r>
              <a:rPr lang="en-IN" dirty="0"/>
              <a:t>Open Source and Lightweight</a:t>
            </a:r>
          </a:p>
          <a:p>
            <a:pPr lvl="1"/>
            <a:r>
              <a:rPr lang="en-IN" dirty="0"/>
              <a:t>Fast Performance</a:t>
            </a:r>
          </a:p>
          <a:p>
            <a:pPr lvl="1"/>
            <a:r>
              <a:rPr lang="en-IN" dirty="0"/>
              <a:t>Database Independent Query</a:t>
            </a:r>
          </a:p>
          <a:p>
            <a:pPr lvl="1"/>
            <a:r>
              <a:rPr lang="en-IN" dirty="0"/>
              <a:t>Automatic Table Creation</a:t>
            </a:r>
          </a:p>
          <a:p>
            <a:pPr lvl="1"/>
            <a:r>
              <a:rPr lang="en-IN" dirty="0"/>
              <a:t>Simplifies Complex Join</a:t>
            </a:r>
          </a:p>
          <a:p>
            <a:pPr lvl="1"/>
            <a:endParaRPr lang="en-IN" dirty="0"/>
          </a:p>
          <a:p>
            <a:endParaRPr lang="en-IN" dirty="0"/>
          </a:p>
        </p:txBody>
      </p:sp>
      <p:pic>
        <p:nvPicPr>
          <p:cNvPr id="4" name="Picture 3" descr="lucene-backend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139952" y="3068960"/>
            <a:ext cx="4804052" cy="311012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TM02892315[[fn=Wisp]]</Template>
  <TotalTime>1108</TotalTime>
  <Words>848</Words>
  <Application>Microsoft Office PowerPoint</Application>
  <PresentationFormat>On-screen Show (4:3)</PresentationFormat>
  <Paragraphs>111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0" baseType="lpstr">
      <vt:lpstr>Algerian</vt:lpstr>
      <vt:lpstr>Arial</vt:lpstr>
      <vt:lpstr>Calibri</vt:lpstr>
      <vt:lpstr>Century Gothic</vt:lpstr>
      <vt:lpstr>Times New Roman</vt:lpstr>
      <vt:lpstr>Wingdings</vt:lpstr>
      <vt:lpstr>Wingdings 3</vt:lpstr>
      <vt:lpstr>Wisp</vt:lpstr>
      <vt:lpstr>Pet Paradise</vt:lpstr>
      <vt:lpstr>Content</vt:lpstr>
      <vt:lpstr>Problem Statement</vt:lpstr>
      <vt:lpstr>Introduction</vt:lpstr>
      <vt:lpstr>Introduction</vt:lpstr>
      <vt:lpstr>Objectives</vt:lpstr>
      <vt:lpstr>Technologies Used:-</vt:lpstr>
      <vt:lpstr>MySQL </vt:lpstr>
      <vt:lpstr>PowerPoint Presentation</vt:lpstr>
      <vt:lpstr>SPRINGBOOT </vt:lpstr>
      <vt:lpstr>Hibernate </vt:lpstr>
      <vt:lpstr>ReactJs</vt:lpstr>
      <vt:lpstr>Use Case Diagram</vt:lpstr>
      <vt:lpstr>Use Case Diagram</vt:lpstr>
      <vt:lpstr>PowerPoint Presentation</vt:lpstr>
      <vt:lpstr>Project Architecture </vt:lpstr>
      <vt:lpstr>IMPLEMENTATION:  Home page</vt:lpstr>
      <vt:lpstr>Login Page Interface:</vt:lpstr>
      <vt:lpstr>Registration Page Interface:</vt:lpstr>
      <vt:lpstr>Buyer Profile Interface: Buyer Profile </vt:lpstr>
      <vt:lpstr> Seller Profile Interface:  Seller Profile </vt:lpstr>
      <vt:lpstr>NAVBAR: Buy Interface:</vt:lpstr>
      <vt:lpstr>After clicking on buy</vt:lpstr>
      <vt:lpstr>Trainer Interface:</vt:lpstr>
      <vt:lpstr>Animal Shelter Interface:</vt:lpstr>
      <vt:lpstr>Pet Caretaker Interface:</vt:lpstr>
      <vt:lpstr>Veterinary Interface:</vt:lpstr>
      <vt:lpstr>Footer   Home page footer</vt:lpstr>
      <vt:lpstr>Logout</vt:lpstr>
      <vt:lpstr>Future Scope</vt:lpstr>
      <vt:lpstr>Conclusion</vt:lpstr>
      <vt:lpstr>PowerPoint Presentation</vt:lpstr>
    </vt:vector>
  </TitlesOfParts>
  <Company>Hewlett-Packard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Name: Online Parking System</dc:title>
  <dc:creator>SAHIL KSHIRSAGAR</dc:creator>
  <cp:lastModifiedBy>Aniket Shinde</cp:lastModifiedBy>
  <cp:revision>54</cp:revision>
  <dcterms:created xsi:type="dcterms:W3CDTF">2021-09-17T18:31:41Z</dcterms:created>
  <dcterms:modified xsi:type="dcterms:W3CDTF">2022-04-19T12:44:28Z</dcterms:modified>
</cp:coreProperties>
</file>